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005A0946-81D2-4949-931C-62DFC2AECB65}" type="datetimeFigureOut">
              <a:rPr lang="en-IN" smtClean="0"/>
              <a:t>04-02-2019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F424B4B3-1B09-4ACB-8320-36D12F8C0991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490" y="1700808"/>
            <a:ext cx="7024744" cy="1368152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/>
              <a:t/>
            </a:r>
            <a:br>
              <a:rPr lang="en-IN" dirty="0"/>
            </a:br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chapter – 12</a:t>
            </a:r>
            <a:br>
              <a:rPr lang="en-IN" dirty="0" smtClean="0"/>
            </a:br>
            <a:r>
              <a:rPr lang="en-IN" sz="5300" dirty="0" smtClean="0"/>
              <a:t>WATER </a:t>
            </a:r>
            <a:r>
              <a:rPr lang="en-IN" sz="5300" dirty="0"/>
              <a:t>ON EARTH</a:t>
            </a:r>
            <a:br>
              <a:rPr lang="en-IN" sz="5300" dirty="0"/>
            </a:br>
            <a:endParaRPr lang="en-IN" sz="5300" dirty="0"/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6209" y="2324100"/>
            <a:ext cx="4990595" cy="350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43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' water table'. </a:t>
            </a:r>
            <a:br>
              <a:rPr lang="en-IN" dirty="0"/>
            </a:br>
            <a:r>
              <a:rPr lang="en-IN" dirty="0" smtClean="0"/>
              <a:t> &amp;'underground </a:t>
            </a:r>
            <a:r>
              <a:rPr lang="en-IN" dirty="0"/>
              <a:t>water'.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surface of the water-rich part beneath </a:t>
            </a:r>
            <a:r>
              <a:rPr lang="en-IN" dirty="0" smtClean="0"/>
              <a:t>the ground </a:t>
            </a:r>
            <a:r>
              <a:rPr lang="en-IN" dirty="0"/>
              <a:t>is known as' water table'. </a:t>
            </a:r>
            <a:endParaRPr lang="en-IN" dirty="0" smtClean="0"/>
          </a:p>
          <a:p>
            <a:r>
              <a:rPr lang="en-IN" dirty="0" smtClean="0"/>
              <a:t>The water stored </a:t>
            </a:r>
            <a:r>
              <a:rPr lang="en-IN" dirty="0"/>
              <a:t>beneath the ground is the </a:t>
            </a:r>
            <a:r>
              <a:rPr lang="en-IN" dirty="0" smtClean="0"/>
              <a:t>'underground water</a:t>
            </a:r>
            <a:r>
              <a:rPr lang="en-IN" dirty="0"/>
              <a:t>'.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9539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2988" y="2364265"/>
            <a:ext cx="6777037" cy="342804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5133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/>
              <a:t>Multitude of wells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 smtClean="0"/>
              <a:t>Tube well :</a:t>
            </a:r>
          </a:p>
          <a:p>
            <a:endParaRPr lang="en-IN" dirty="0"/>
          </a:p>
          <a:p>
            <a:r>
              <a:rPr lang="en-IN" dirty="0" smtClean="0"/>
              <a:t>It </a:t>
            </a:r>
            <a:r>
              <a:rPr lang="en-IN" dirty="0"/>
              <a:t>is difficult to dig </a:t>
            </a:r>
            <a:r>
              <a:rPr lang="en-IN" dirty="0" smtClean="0"/>
              <a:t>wells where </a:t>
            </a:r>
            <a:r>
              <a:rPr lang="en-IN" dirty="0"/>
              <a:t>the water table is deep. Tube wells are ideal </a:t>
            </a:r>
            <a:r>
              <a:rPr lang="en-IN" dirty="0" smtClean="0"/>
              <a:t>in such </a:t>
            </a:r>
            <a:r>
              <a:rPr lang="en-IN" dirty="0"/>
              <a:t>situations. Tube wells are dug on rocks with </a:t>
            </a:r>
            <a:r>
              <a:rPr lang="en-IN" dirty="0" smtClean="0"/>
              <a:t>the help </a:t>
            </a:r>
            <a:r>
              <a:rPr lang="en-IN" dirty="0"/>
              <a:t>of machines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5718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/>
              <a:t>Filter point wells</a:t>
            </a:r>
            <a:endParaRPr lang="en-IN" dirty="0"/>
          </a:p>
          <a:p>
            <a:r>
              <a:rPr lang="en-IN" dirty="0"/>
              <a:t>The term filter point wells are used for the shallow tube </a:t>
            </a:r>
            <a:r>
              <a:rPr lang="en-IN" dirty="0" smtClean="0"/>
              <a:t>wells dug </a:t>
            </a:r>
            <a:r>
              <a:rPr lang="en-IN" dirty="0"/>
              <a:t>in sandy regions.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2766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/>
              <a:t>Artesian wells</a:t>
            </a:r>
            <a:endParaRPr lang="en-IN" dirty="0"/>
          </a:p>
          <a:p>
            <a:r>
              <a:rPr lang="en-IN" dirty="0"/>
              <a:t>Let there be a permeable rock layer in between two </a:t>
            </a:r>
            <a:r>
              <a:rPr lang="en-IN" dirty="0" smtClean="0"/>
              <a:t>impermeable rock </a:t>
            </a:r>
            <a:r>
              <a:rPr lang="en-IN" dirty="0"/>
              <a:t>layers. Water will rise to the surface automatically due to pressure if we dig to this permeable </a:t>
            </a:r>
            <a:r>
              <a:rPr lang="en-IN" dirty="0" smtClean="0"/>
              <a:t>rock layer</a:t>
            </a:r>
            <a:r>
              <a:rPr lang="en-IN" dirty="0"/>
              <a:t>. Such wells are known as artesian wells.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4557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70906" y="2466737"/>
            <a:ext cx="5521201" cy="3223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74454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 smtClean="0"/>
              <a:t>Spring:</a:t>
            </a:r>
            <a:endParaRPr lang="en-IN" dirty="0"/>
          </a:p>
          <a:p>
            <a:r>
              <a:rPr lang="en-IN" dirty="0"/>
              <a:t>Water will be flowing </a:t>
            </a:r>
            <a:r>
              <a:rPr lang="en-IN" dirty="0" smtClean="0"/>
              <a:t>out along </a:t>
            </a:r>
            <a:r>
              <a:rPr lang="en-IN" dirty="0"/>
              <a:t>the surface wherever water table </a:t>
            </a:r>
            <a:r>
              <a:rPr lang="en-IN" dirty="0" smtClean="0"/>
              <a:t>touches the </a:t>
            </a:r>
            <a:r>
              <a:rPr lang="en-IN" dirty="0"/>
              <a:t>ground. This is known as "spring".</a:t>
            </a:r>
          </a:p>
          <a:p>
            <a:endParaRPr lang="en-IN" dirty="0" smtClean="0"/>
          </a:p>
          <a:p>
            <a:r>
              <a:rPr lang="en-IN" dirty="0" smtClean="0"/>
              <a:t>At </a:t>
            </a:r>
            <a:r>
              <a:rPr lang="en-IN" dirty="0"/>
              <a:t>some places such water flows </a:t>
            </a:r>
            <a:r>
              <a:rPr lang="en-IN" dirty="0" smtClean="0"/>
              <a:t>are characterised </a:t>
            </a:r>
            <a:r>
              <a:rPr lang="en-IN" dirty="0"/>
              <a:t>with hot water. These </a:t>
            </a:r>
            <a:r>
              <a:rPr lang="en-IN" dirty="0" err="1" smtClean="0"/>
              <a:t>ar</a:t>
            </a:r>
            <a:r>
              <a:rPr lang="en-IN" dirty="0" smtClean="0"/>
              <a:t> known</a:t>
            </a:r>
            <a:r>
              <a:rPr lang="en-IN" dirty="0"/>
              <a:t> </a:t>
            </a:r>
            <a:r>
              <a:rPr lang="en-IN" dirty="0" smtClean="0"/>
              <a:t>as </a:t>
            </a:r>
            <a:r>
              <a:rPr lang="en-IN" dirty="0"/>
              <a:t>hot springs.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415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 smtClean="0"/>
              <a:t>Geysers:</a:t>
            </a:r>
            <a:endParaRPr lang="en-IN" dirty="0"/>
          </a:p>
          <a:p>
            <a:r>
              <a:rPr lang="en-IN" dirty="0"/>
              <a:t>The phenomenon of severe ejection of </a:t>
            </a:r>
            <a:r>
              <a:rPr lang="en-IN" dirty="0" smtClean="0"/>
              <a:t>water from </a:t>
            </a:r>
            <a:r>
              <a:rPr lang="en-IN" dirty="0"/>
              <a:t>within the earth at regular intervals </a:t>
            </a:r>
            <a:r>
              <a:rPr lang="en-IN" dirty="0" smtClean="0"/>
              <a:t>is known </a:t>
            </a:r>
            <a:r>
              <a:rPr lang="en-IN" dirty="0"/>
              <a:t>as "geysers". </a:t>
            </a:r>
            <a:endParaRPr lang="en-IN" dirty="0" smtClean="0"/>
          </a:p>
          <a:p>
            <a:r>
              <a:rPr lang="en-IN" dirty="0" smtClean="0"/>
              <a:t>Example </a:t>
            </a:r>
            <a:r>
              <a:rPr lang="en-IN" dirty="0"/>
              <a:t>- The Old </a:t>
            </a:r>
            <a:r>
              <a:rPr lang="en-IN" dirty="0" smtClean="0"/>
              <a:t>Faithful geyser </a:t>
            </a:r>
            <a:r>
              <a:rPr lang="en-IN" dirty="0"/>
              <a:t>of the Yellow Stone National Park </a:t>
            </a:r>
            <a:r>
              <a:rPr lang="en-IN" dirty="0" smtClean="0"/>
              <a:t>in U.S.A</a:t>
            </a:r>
            <a:r>
              <a:rPr lang="en-IN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87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7336" y="2992437"/>
            <a:ext cx="576834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030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water that seeps through the fissures on the earth comes </a:t>
            </a:r>
            <a:r>
              <a:rPr lang="en-IN" dirty="0" smtClean="0"/>
              <a:t>in contact </a:t>
            </a:r>
            <a:r>
              <a:rPr lang="en-IN" dirty="0"/>
              <a:t>with the magma and leads to the formation of hot </a:t>
            </a:r>
            <a:r>
              <a:rPr lang="en-IN" dirty="0" smtClean="0"/>
              <a:t>springs and </a:t>
            </a:r>
            <a:r>
              <a:rPr lang="en-IN" dirty="0"/>
              <a:t>geysers.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191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Earth is the only living planet in the solar system. The </a:t>
            </a:r>
            <a:r>
              <a:rPr lang="en-IN" dirty="0" smtClean="0"/>
              <a:t> life </a:t>
            </a:r>
            <a:r>
              <a:rPr lang="en-IN" dirty="0"/>
              <a:t>is originated in water.</a:t>
            </a:r>
          </a:p>
          <a:p>
            <a:r>
              <a:rPr lang="en-IN" dirty="0"/>
              <a:t>As 71 </a:t>
            </a:r>
            <a:r>
              <a:rPr lang="en-IN" dirty="0" err="1"/>
              <a:t>percent</a:t>
            </a:r>
            <a:r>
              <a:rPr lang="en-IN" dirty="0"/>
              <a:t> of the earth's surface is covered with water, it </a:t>
            </a:r>
            <a:r>
              <a:rPr lang="en-IN" dirty="0" smtClean="0"/>
              <a:t>appears to </a:t>
            </a:r>
            <a:r>
              <a:rPr lang="en-IN" dirty="0"/>
              <a:t>be blue 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951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b="1" dirty="0"/>
              <a:t>Wetlands</a:t>
            </a:r>
            <a:endParaRPr lang="en-IN" dirty="0"/>
          </a:p>
          <a:p>
            <a:r>
              <a:rPr lang="en-IN" dirty="0"/>
              <a:t>Wetlands are natural sinks of surface </a:t>
            </a:r>
            <a:r>
              <a:rPr lang="en-IN" dirty="0" smtClean="0"/>
              <a:t>water.</a:t>
            </a:r>
          </a:p>
          <a:p>
            <a:r>
              <a:rPr lang="en-IN" dirty="0" smtClean="0"/>
              <a:t>Paddy </a:t>
            </a:r>
            <a:r>
              <a:rPr lang="en-IN" dirty="0"/>
              <a:t>fields, ponds , swampy region and </a:t>
            </a:r>
            <a:r>
              <a:rPr lang="en-IN" dirty="0" smtClean="0"/>
              <a:t>all low </a:t>
            </a:r>
            <a:r>
              <a:rPr lang="en-IN" dirty="0"/>
              <a:t>lying regions come under the </a:t>
            </a:r>
            <a:r>
              <a:rPr lang="en-IN" dirty="0" smtClean="0"/>
              <a:t>category of </a:t>
            </a:r>
            <a:r>
              <a:rPr lang="en-IN" dirty="0"/>
              <a:t>low lands</a:t>
            </a:r>
            <a:r>
              <a:rPr lang="en-IN" dirty="0" smtClean="0"/>
              <a:t>.</a:t>
            </a:r>
          </a:p>
          <a:p>
            <a:r>
              <a:rPr lang="en-IN" dirty="0" smtClean="0"/>
              <a:t> </a:t>
            </a:r>
            <a:r>
              <a:rPr lang="en-IN" dirty="0"/>
              <a:t>The water stored here form </a:t>
            </a:r>
            <a:r>
              <a:rPr lang="en-IN" dirty="0" smtClean="0"/>
              <a:t>part of </a:t>
            </a:r>
            <a:r>
              <a:rPr lang="en-IN" dirty="0"/>
              <a:t>the ground water. </a:t>
            </a:r>
            <a:endParaRPr lang="en-IN" dirty="0" smtClean="0"/>
          </a:p>
          <a:p>
            <a:r>
              <a:rPr lang="en-IN" dirty="0" smtClean="0"/>
              <a:t>Reclamation </a:t>
            </a:r>
            <a:r>
              <a:rPr lang="en-IN" dirty="0"/>
              <a:t>of the </a:t>
            </a:r>
            <a:r>
              <a:rPr lang="en-IN" dirty="0" smtClean="0"/>
              <a:t>wet lands </a:t>
            </a:r>
            <a:r>
              <a:rPr lang="en-IN" dirty="0"/>
              <a:t>led </a:t>
            </a:r>
            <a:r>
              <a:rPr lang="en-IN" dirty="0" smtClean="0"/>
              <a:t>to </a:t>
            </a:r>
          </a:p>
          <a:p>
            <a:pPr lvl="1"/>
            <a:r>
              <a:rPr lang="en-IN" dirty="0" smtClean="0"/>
              <a:t>Lowering </a:t>
            </a:r>
            <a:r>
              <a:rPr lang="en-IN" dirty="0"/>
              <a:t>of water level in </a:t>
            </a:r>
            <a:r>
              <a:rPr lang="en-IN" dirty="0" smtClean="0"/>
              <a:t>wells. </a:t>
            </a:r>
          </a:p>
          <a:p>
            <a:pPr lvl="1"/>
            <a:r>
              <a:rPr lang="en-IN" dirty="0" smtClean="0"/>
              <a:t>Floods </a:t>
            </a:r>
            <a:r>
              <a:rPr lang="en-IN" dirty="0"/>
              <a:t>become common in rivers even in slight rains.</a:t>
            </a: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4122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3568" y="1844824"/>
            <a:ext cx="7080820" cy="262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671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/>
              <a:t>Uses of </a:t>
            </a:r>
            <a:r>
              <a:rPr lang="en-IN" b="1" dirty="0" smtClean="0"/>
              <a:t>water</a:t>
            </a:r>
            <a:br>
              <a:rPr lang="en-IN" b="1" dirty="0" smtClean="0"/>
            </a:br>
            <a:endParaRPr lang="en-IN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08246" y="3312477"/>
            <a:ext cx="6446520" cy="1531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1403648" y="2204864"/>
            <a:ext cx="583264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List out the uses of </a:t>
            </a:r>
            <a:r>
              <a:rPr lang="en-US" sz="3200" dirty="0" smtClean="0"/>
              <a:t>water….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73476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IN" b="1" dirty="0" smtClean="0"/>
          </a:p>
          <a:p>
            <a:pPr marL="0" indent="0" algn="ctr">
              <a:buNone/>
            </a:pPr>
            <a:r>
              <a:rPr lang="en-IN" b="1" dirty="0" smtClean="0"/>
              <a:t>Threats </a:t>
            </a:r>
            <a:r>
              <a:rPr lang="en-IN" b="1" dirty="0"/>
              <a:t>to water resource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72135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Not a drop to drink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</a:t>
            </a:r>
            <a:r>
              <a:rPr lang="en-IN" dirty="0" smtClean="0"/>
              <a:t>total </a:t>
            </a:r>
            <a:r>
              <a:rPr lang="en-US" dirty="0" smtClean="0"/>
              <a:t>quantity </a:t>
            </a:r>
            <a:r>
              <a:rPr lang="en-US" dirty="0"/>
              <a:t>of water on earth is constant. </a:t>
            </a:r>
            <a:r>
              <a:rPr lang="en-US" dirty="0" smtClean="0"/>
              <a:t>Hence the </a:t>
            </a:r>
            <a:r>
              <a:rPr lang="en-US" dirty="0" err="1"/>
              <a:t>percapita</a:t>
            </a:r>
            <a:r>
              <a:rPr lang="en-US" dirty="0"/>
              <a:t> availability of water </a:t>
            </a:r>
            <a:r>
              <a:rPr lang="en-US" dirty="0" smtClean="0"/>
              <a:t>decreases with </a:t>
            </a:r>
            <a:r>
              <a:rPr lang="en-US" dirty="0"/>
              <a:t>increase in population. Increase in </a:t>
            </a:r>
            <a:r>
              <a:rPr lang="en-US" dirty="0" smtClean="0"/>
              <a:t>the consumption </a:t>
            </a:r>
            <a:r>
              <a:rPr lang="en-US" dirty="0"/>
              <a:t>of water has also influenced </a:t>
            </a:r>
            <a:r>
              <a:rPr lang="en-US" dirty="0" smtClean="0"/>
              <a:t>the </a:t>
            </a:r>
            <a:r>
              <a:rPr lang="en-IN" dirty="0" smtClean="0"/>
              <a:t>availability </a:t>
            </a:r>
            <a:r>
              <a:rPr lang="en-IN" dirty="0"/>
              <a:t>of water.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4729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Water pollution</a:t>
            </a:r>
            <a:endParaRPr lang="en-IN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78267" y="2324100"/>
            <a:ext cx="3706479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8610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undesirable change in the physical, chemical and </a:t>
            </a:r>
            <a:r>
              <a:rPr lang="en-US" dirty="0" smtClean="0"/>
              <a:t>biological properties </a:t>
            </a:r>
            <a:r>
              <a:rPr lang="en-US" dirty="0"/>
              <a:t>of water is termed as water pollution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IN" dirty="0"/>
              <a:t>We have a </a:t>
            </a:r>
            <a:r>
              <a:rPr lang="en-IN" dirty="0" smtClean="0"/>
              <a:t>law </a:t>
            </a:r>
            <a:r>
              <a:rPr lang="en-US" dirty="0" smtClean="0"/>
              <a:t>enforcing </a:t>
            </a:r>
            <a:r>
              <a:rPr lang="en-US" dirty="0"/>
              <a:t>the control of water pollution in our country. It </a:t>
            </a:r>
            <a:r>
              <a:rPr lang="en-US" dirty="0" smtClean="0"/>
              <a:t>is known </a:t>
            </a:r>
            <a:r>
              <a:rPr lang="en-US" dirty="0"/>
              <a:t>as the law on prevention and control of water pollution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07703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Ill effects of water pollution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Water pollution not only affects </a:t>
            </a:r>
            <a:r>
              <a:rPr lang="en-US" dirty="0" smtClean="0"/>
              <a:t>the availability </a:t>
            </a:r>
            <a:r>
              <a:rPr lang="en-US" dirty="0"/>
              <a:t>of fresh water, but leads to </a:t>
            </a:r>
            <a:r>
              <a:rPr lang="en-US" dirty="0" smtClean="0"/>
              <a:t>the pollution </a:t>
            </a:r>
            <a:r>
              <a:rPr lang="en-US" dirty="0"/>
              <a:t>of land and air as well. </a:t>
            </a:r>
            <a:endParaRPr lang="en-US" dirty="0" smtClean="0"/>
          </a:p>
          <a:p>
            <a:r>
              <a:rPr lang="en-US" dirty="0" smtClean="0"/>
              <a:t>The survival of </a:t>
            </a:r>
            <a:r>
              <a:rPr lang="en-US" dirty="0"/>
              <a:t>plants and animals are put to danger.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01957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Water Conservation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Nature provides enough water for us. </a:t>
            </a:r>
            <a:endParaRPr lang="en-US" dirty="0" smtClean="0"/>
          </a:p>
          <a:p>
            <a:r>
              <a:rPr lang="en-US" dirty="0" smtClean="0"/>
              <a:t>We </a:t>
            </a:r>
            <a:r>
              <a:rPr lang="en-US" dirty="0"/>
              <a:t>can solve the issues </a:t>
            </a:r>
            <a:r>
              <a:rPr lang="en-US" dirty="0" smtClean="0"/>
              <a:t>of water </a:t>
            </a:r>
            <a:r>
              <a:rPr lang="en-US" dirty="0"/>
              <a:t>scarcity and drought if we make use of the rain </a:t>
            </a:r>
            <a:r>
              <a:rPr lang="en-US" dirty="0" smtClean="0"/>
              <a:t>water effectively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Flood </a:t>
            </a:r>
            <a:r>
              <a:rPr lang="en-US" dirty="0"/>
              <a:t>can also be controlled to some extend </a:t>
            </a:r>
            <a:r>
              <a:rPr lang="en-US" dirty="0" smtClean="0"/>
              <a:t>through this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Soil </a:t>
            </a:r>
            <a:r>
              <a:rPr lang="en-US" dirty="0"/>
              <a:t>is the largest store house of water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r>
              <a:rPr lang="en-US" dirty="0"/>
              <a:t>Allowing </a:t>
            </a:r>
            <a:r>
              <a:rPr lang="en-US" dirty="0" smtClean="0"/>
              <a:t>each drop </a:t>
            </a:r>
            <a:r>
              <a:rPr lang="en-US" dirty="0"/>
              <a:t>of rain water to percolate at the place where it falls is </a:t>
            </a:r>
            <a:r>
              <a:rPr lang="en-US" dirty="0" smtClean="0"/>
              <a:t>the basic </a:t>
            </a:r>
            <a:r>
              <a:rPr lang="en-US" dirty="0"/>
              <a:t>principle in water conservation.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2805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Rain  water </a:t>
            </a:r>
            <a:r>
              <a:rPr lang="en-IN" dirty="0"/>
              <a:t>Harvesting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Harvesting rain water is the best way to solve the problem </a:t>
            </a:r>
            <a:r>
              <a:rPr lang="en-US" dirty="0" smtClean="0"/>
              <a:t>of water </a:t>
            </a:r>
            <a:r>
              <a:rPr lang="en-US" dirty="0"/>
              <a:t>scarcity. It can be done by different ways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r>
              <a:rPr lang="en-IN" dirty="0" smtClean="0"/>
              <a:t>Roof </a:t>
            </a:r>
            <a:r>
              <a:rPr lang="en-IN" dirty="0"/>
              <a:t>top rainwater harvesting.</a:t>
            </a:r>
          </a:p>
          <a:p>
            <a:pPr lvl="1"/>
            <a:r>
              <a:rPr lang="en-IN" dirty="0"/>
              <a:t>Surface runoff harvesting.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7785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412776"/>
            <a:ext cx="3813556" cy="39525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16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480" y="1916832"/>
            <a:ext cx="2527384" cy="46911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2348880"/>
            <a:ext cx="3932593" cy="2952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691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/>
              <a:t>Roof top rainwater harvesting</a:t>
            </a:r>
          </a:p>
          <a:p>
            <a:r>
              <a:rPr lang="en-US" dirty="0"/>
              <a:t>The level of the underground water can be raised </a:t>
            </a:r>
            <a:r>
              <a:rPr lang="en-US" dirty="0" smtClean="0"/>
              <a:t>either by </a:t>
            </a:r>
            <a:r>
              <a:rPr lang="en-US" dirty="0"/>
              <a:t>draining the rain water to the ground or by </a:t>
            </a:r>
            <a:r>
              <a:rPr lang="en-US" dirty="0" smtClean="0"/>
              <a:t>collecting </a:t>
            </a:r>
            <a:r>
              <a:rPr lang="en-IN" dirty="0" smtClean="0"/>
              <a:t>it </a:t>
            </a:r>
            <a:r>
              <a:rPr lang="en-IN" dirty="0"/>
              <a:t>in storage tanks.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504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b="1" dirty="0"/>
              <a:t>Storage of surface runoff</a:t>
            </a:r>
          </a:p>
          <a:p>
            <a:r>
              <a:rPr lang="en-US" dirty="0"/>
              <a:t>The following activities would be helpful in collecting and </a:t>
            </a:r>
            <a:r>
              <a:rPr lang="en-US" dirty="0" smtClean="0"/>
              <a:t>storing the </a:t>
            </a:r>
            <a:r>
              <a:rPr lang="en-US" dirty="0"/>
              <a:t>rainwater in the soil.</a:t>
            </a:r>
          </a:p>
          <a:p>
            <a:pPr lvl="1"/>
            <a:r>
              <a:rPr lang="en-IN" dirty="0"/>
              <a:t>Conservation of wet lands</a:t>
            </a:r>
          </a:p>
          <a:p>
            <a:pPr lvl="1"/>
            <a:r>
              <a:rPr lang="en-IN" dirty="0"/>
              <a:t>Protection of </a:t>
            </a:r>
            <a:r>
              <a:rPr lang="en-IN" dirty="0" smtClean="0"/>
              <a:t>forests</a:t>
            </a:r>
          </a:p>
          <a:p>
            <a:pPr lvl="1"/>
            <a:r>
              <a:rPr lang="en-IN" dirty="0"/>
              <a:t>Terrace farming</a:t>
            </a:r>
          </a:p>
          <a:p>
            <a:pPr lvl="1"/>
            <a:r>
              <a:rPr lang="en-IN" dirty="0"/>
              <a:t>Mulching</a:t>
            </a:r>
          </a:p>
          <a:p>
            <a:pPr lvl="1"/>
            <a:r>
              <a:rPr lang="en-IN" dirty="0"/>
              <a:t>Construction of check dams</a:t>
            </a:r>
          </a:p>
          <a:p>
            <a:pPr lvl="1"/>
            <a:r>
              <a:rPr lang="en-IN" dirty="0"/>
              <a:t>Construction of mud walls</a:t>
            </a:r>
          </a:p>
          <a:p>
            <a:pPr lvl="1"/>
            <a:r>
              <a:rPr lang="en-IN" dirty="0"/>
              <a:t>Digging rainwater percolation pits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1934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/>
              <a:t>Recycling of water</a:t>
            </a:r>
          </a:p>
          <a:p>
            <a:r>
              <a:rPr lang="en-US" dirty="0"/>
              <a:t>Water drained from kitchen can be used for watering </a:t>
            </a:r>
            <a:r>
              <a:rPr lang="en-US" dirty="0" smtClean="0"/>
              <a:t>vegetables raised </a:t>
            </a:r>
            <a:r>
              <a:rPr lang="en-US" dirty="0"/>
              <a:t>in the </a:t>
            </a:r>
            <a:r>
              <a:rPr lang="en-US" dirty="0" smtClean="0"/>
              <a:t>courtyard.</a:t>
            </a:r>
          </a:p>
          <a:p>
            <a:r>
              <a:rPr lang="en-US" dirty="0" smtClean="0"/>
              <a:t>Through this method we Can </a:t>
            </a:r>
            <a:r>
              <a:rPr lang="en-US" dirty="0"/>
              <a:t>avoid using drinking water for other purposes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7503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/>
              <a:t>Water cycle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80706" y="2421704"/>
            <a:ext cx="6501601" cy="33131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10732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Oceans, rivers, lakes and backwaters are the sources of </a:t>
            </a:r>
            <a:r>
              <a:rPr lang="en-IN" dirty="0" smtClean="0"/>
              <a:t>fresh water</a:t>
            </a:r>
            <a:r>
              <a:rPr lang="en-IN" dirty="0"/>
              <a:t>. The water level in these are very shallow. </a:t>
            </a:r>
            <a:r>
              <a:rPr lang="en-IN" dirty="0" smtClean="0"/>
              <a:t>Wells</a:t>
            </a:r>
            <a:r>
              <a:rPr lang="en-IN" dirty="0"/>
              <a:t>, </a:t>
            </a:r>
            <a:r>
              <a:rPr lang="en-IN" dirty="0" smtClean="0"/>
              <a:t>ponds, tube </a:t>
            </a:r>
            <a:r>
              <a:rPr lang="en-IN" dirty="0"/>
              <a:t>wells etc. are the sources of ground water.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35350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/>
              <a:t>Water below the ground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b="1" dirty="0" smtClean="0"/>
              <a:t>Porosity: </a:t>
            </a:r>
          </a:p>
          <a:p>
            <a:r>
              <a:rPr lang="en-IN" dirty="0" smtClean="0"/>
              <a:t>Rain </a:t>
            </a:r>
            <a:r>
              <a:rPr lang="en-IN" dirty="0"/>
              <a:t>drops percolate into the tiny pore spaces of the soil </a:t>
            </a:r>
            <a:r>
              <a:rPr lang="en-IN" dirty="0" smtClean="0"/>
              <a:t>and get </a:t>
            </a:r>
            <a:r>
              <a:rPr lang="en-IN" dirty="0"/>
              <a:t>collected there. There are numerous pore spaces in the soil.</a:t>
            </a:r>
          </a:p>
          <a:p>
            <a:r>
              <a:rPr lang="en-IN" dirty="0"/>
              <a:t>Porosity is the term for the porous state. </a:t>
            </a:r>
            <a:r>
              <a:rPr lang="en-IN" dirty="0" smtClean="0"/>
              <a:t>Clay is </a:t>
            </a:r>
            <a:r>
              <a:rPr lang="en-IN" dirty="0"/>
              <a:t>an example for porous material. </a:t>
            </a:r>
            <a:endParaRPr lang="en-IN" dirty="0" smtClean="0"/>
          </a:p>
          <a:p>
            <a:r>
              <a:rPr lang="en-IN" dirty="0" smtClean="0"/>
              <a:t>Some </a:t>
            </a:r>
            <a:r>
              <a:rPr lang="en-IN" dirty="0"/>
              <a:t>rocks are also </a:t>
            </a:r>
            <a:r>
              <a:rPr lang="en-IN" dirty="0" smtClean="0"/>
              <a:t>porous. Such </a:t>
            </a:r>
            <a:r>
              <a:rPr lang="en-IN" dirty="0"/>
              <a:t>rocks can absorb more water.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85924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 smtClean="0"/>
              <a:t>Permeability :</a:t>
            </a:r>
          </a:p>
          <a:p>
            <a:r>
              <a:rPr lang="en-IN" dirty="0" smtClean="0"/>
              <a:t>But </a:t>
            </a:r>
            <a:r>
              <a:rPr lang="en-IN" dirty="0"/>
              <a:t>water will be available only at places </a:t>
            </a:r>
            <a:r>
              <a:rPr lang="en-IN" dirty="0" smtClean="0"/>
              <a:t>where the </a:t>
            </a:r>
            <a:r>
              <a:rPr lang="en-IN" dirty="0"/>
              <a:t>pores in the rocks are inter-connected. </a:t>
            </a:r>
            <a:r>
              <a:rPr lang="en-IN" dirty="0" smtClean="0"/>
              <a:t>This is </a:t>
            </a:r>
            <a:r>
              <a:rPr lang="en-IN" dirty="0"/>
              <a:t>due to the fact that water can move </a:t>
            </a:r>
            <a:r>
              <a:rPr lang="en-IN" dirty="0" smtClean="0"/>
              <a:t>through these </a:t>
            </a:r>
            <a:r>
              <a:rPr lang="en-IN" dirty="0"/>
              <a:t>pores. This quality of rocks is known </a:t>
            </a:r>
            <a:r>
              <a:rPr lang="en-IN" dirty="0" smtClean="0"/>
              <a:t>as permeability</a:t>
            </a:r>
            <a:r>
              <a:rPr lang="en-IN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86178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All porous materials need not </a:t>
            </a:r>
            <a:r>
              <a:rPr lang="en-IN" dirty="0" smtClean="0"/>
              <a:t>have permeability</a:t>
            </a:r>
            <a:r>
              <a:rPr lang="en-IN" dirty="0"/>
              <a:t>. For example, clay has </a:t>
            </a:r>
            <a:r>
              <a:rPr lang="en-IN" dirty="0" smtClean="0"/>
              <a:t>high porosity </a:t>
            </a:r>
            <a:r>
              <a:rPr lang="en-IN" dirty="0"/>
              <a:t>but low permeability.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375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Nature has arrangements to store rain water for rainless </a:t>
            </a:r>
            <a:r>
              <a:rPr lang="en-IN" dirty="0" smtClean="0"/>
              <a:t>periods. </a:t>
            </a:r>
          </a:p>
          <a:p>
            <a:r>
              <a:rPr lang="en-IN" dirty="0" smtClean="0"/>
              <a:t>Water </a:t>
            </a:r>
            <a:r>
              <a:rPr lang="en-IN" dirty="0"/>
              <a:t>scarcity will be the result if we disrupt the chances </a:t>
            </a:r>
            <a:r>
              <a:rPr lang="en-IN" dirty="0" smtClean="0"/>
              <a:t>of water </a:t>
            </a:r>
            <a:r>
              <a:rPr lang="en-IN" dirty="0"/>
              <a:t>to percolate into the ground.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46734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</Template>
  <TotalTime>31</TotalTime>
  <Words>882</Words>
  <Application>Microsoft Office PowerPoint</Application>
  <PresentationFormat>On-screen Show (4:3)</PresentationFormat>
  <Paragraphs>79</Paragraphs>
  <Slides>33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Austin</vt:lpstr>
      <vt:lpstr>    chapter – 12 WATER ON EARTH </vt:lpstr>
      <vt:lpstr>PowerPoint Presentation</vt:lpstr>
      <vt:lpstr>PowerPoint Presentation</vt:lpstr>
      <vt:lpstr>Water cycle </vt:lpstr>
      <vt:lpstr>PowerPoint Presentation</vt:lpstr>
      <vt:lpstr>Water below the ground </vt:lpstr>
      <vt:lpstr>PowerPoint Presentation</vt:lpstr>
      <vt:lpstr>PowerPoint Presentation</vt:lpstr>
      <vt:lpstr>PowerPoint Presentation</vt:lpstr>
      <vt:lpstr>' water table'.   &amp;'underground water'. </vt:lpstr>
      <vt:lpstr>PowerPoint Presentation</vt:lpstr>
      <vt:lpstr>Multitude of wells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Uses of water </vt:lpstr>
      <vt:lpstr>PowerPoint Presentation</vt:lpstr>
      <vt:lpstr>Not a drop to drink</vt:lpstr>
      <vt:lpstr>Water pollution</vt:lpstr>
      <vt:lpstr>PowerPoint Presentation</vt:lpstr>
      <vt:lpstr>Ill effects of water pollution</vt:lpstr>
      <vt:lpstr>Water Conservation</vt:lpstr>
      <vt:lpstr>Rain  water Harvesting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WATER ON EARTH </dc:title>
  <dc:creator>Windows User</dc:creator>
  <cp:lastModifiedBy>Windows User</cp:lastModifiedBy>
  <cp:revision>5</cp:revision>
  <dcterms:created xsi:type="dcterms:W3CDTF">2019-02-03T18:25:24Z</dcterms:created>
  <dcterms:modified xsi:type="dcterms:W3CDTF">2019-02-04T05:08:41Z</dcterms:modified>
</cp:coreProperties>
</file>

<file path=docProps/thumbnail.jpeg>
</file>